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1" r:id="rId2"/>
    <p:sldId id="298" r:id="rId3"/>
    <p:sldId id="615" r:id="rId4"/>
    <p:sldId id="330" r:id="rId5"/>
    <p:sldId id="332" r:id="rId6"/>
    <p:sldId id="323" r:id="rId7"/>
    <p:sldId id="335" r:id="rId8"/>
    <p:sldId id="747" r:id="rId9"/>
    <p:sldId id="60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EC-4D9F-8B58-951FC4FAFA4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EC-4D9F-8B58-951FC4FAFA4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EC-4D9F-8B58-951FC4FAFA45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EC-4D9F-8B58-951FC4FAFA45}"/>
              </c:ext>
            </c:extLst>
          </c:dPt>
          <c:val>
            <c:numRef>
              <c:f>Sheet1!$B$1:$B$4</c:f>
              <c:numCache>
                <c:formatCode>General</c:formatCode>
                <c:ptCount val="4"/>
                <c:pt idx="0">
                  <c:v>41</c:v>
                </c:pt>
                <c:pt idx="1">
                  <c:v>87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C-4D9F-8B58-951FC4FAF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012858-B54D-4B27-A8D4-72FA376F3CF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E3120-24B6-4DFA-9057-B36115FB9426}">
      <dgm:prSet phldrT="[Text]" custT="1"/>
      <dgm:spPr>
        <a:solidFill>
          <a:srgbClr val="00206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2400" b="1" dirty="0"/>
            <a:t>1. An analysis of current strategies for financing Sri Lanka’s commitment to 2030 Agenda </a:t>
          </a:r>
          <a:r>
            <a:rPr lang="en-GB" sz="2000" dirty="0"/>
            <a:t>will be done through expert/stakeholder workshops at national and subnational levels &amp; secondary information analysis including budget 2018 &amp; 2019, national policy framework, provincial development plans/budgets, etc. </a:t>
          </a:r>
          <a:r>
            <a:rPr lang="en-GB" sz="2400" b="1" dirty="0">
              <a:solidFill>
                <a:srgbClr val="FF0000"/>
              </a:solidFill>
            </a:rPr>
            <a:t>[Possible VPR 2020]</a:t>
          </a:r>
          <a:endParaRPr lang="en-US" sz="2000" b="1" dirty="0">
            <a:solidFill>
              <a:srgbClr val="FF0000"/>
            </a:solidFill>
          </a:endParaRPr>
        </a:p>
      </dgm:t>
    </dgm:pt>
    <dgm:pt modelId="{CD3FEB7C-445E-4F2A-A4B2-11F7BF6E4B09}" type="parTrans" cxnId="{765DFA29-46A2-437B-8D40-FC98461C6FE0}">
      <dgm:prSet/>
      <dgm:spPr/>
      <dgm:t>
        <a:bodyPr/>
        <a:lstStyle/>
        <a:p>
          <a:endParaRPr lang="en-US" sz="2000"/>
        </a:p>
      </dgm:t>
    </dgm:pt>
    <dgm:pt modelId="{5682C658-DB1D-44CE-83EA-C8C11F09329A}" type="sibTrans" cxnId="{765DFA29-46A2-437B-8D40-FC98461C6FE0}">
      <dgm:prSet custT="1"/>
      <dgm:spPr/>
      <dgm:t>
        <a:bodyPr/>
        <a:lstStyle/>
        <a:p>
          <a:endParaRPr lang="en-US" sz="4000"/>
        </a:p>
      </dgm:t>
    </dgm:pt>
    <dgm:pt modelId="{C8102D8A-9871-4F01-9783-E17DE631EE29}">
      <dgm:prSet phldrT="[Text]" custT="1"/>
      <dgm:spPr>
        <a:solidFill>
          <a:srgbClr val="00B050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2400" b="1" dirty="0"/>
            <a:t>2. Formulating a domestic resource mobilization framework </a:t>
          </a:r>
          <a:r>
            <a:rPr lang="en-GB" sz="2000" dirty="0"/>
            <a:t>through a consultative process of key target groups, authorities &amp; experts. The fiscal and regulatory policy issues to align investments by the target groups to implement the 2030 Agenda and will be identified during this phase. </a:t>
          </a:r>
          <a:endParaRPr lang="en-US" sz="2000" dirty="0"/>
        </a:p>
      </dgm:t>
    </dgm:pt>
    <dgm:pt modelId="{482F446D-24E3-4592-996B-58C6DB8C5C95}" type="parTrans" cxnId="{FA86A975-D13F-4A79-A05B-00BB92712E53}">
      <dgm:prSet/>
      <dgm:spPr/>
      <dgm:t>
        <a:bodyPr/>
        <a:lstStyle/>
        <a:p>
          <a:endParaRPr lang="en-US" sz="2000"/>
        </a:p>
      </dgm:t>
    </dgm:pt>
    <dgm:pt modelId="{DAA7051B-29EA-43C8-A41D-8BBBD0F7ED3D}" type="sibTrans" cxnId="{FA86A975-D13F-4A79-A05B-00BB92712E53}">
      <dgm:prSet custT="1"/>
      <dgm:spPr/>
      <dgm:t>
        <a:bodyPr/>
        <a:lstStyle/>
        <a:p>
          <a:endParaRPr lang="en-US" sz="4000"/>
        </a:p>
      </dgm:t>
    </dgm:pt>
    <dgm:pt modelId="{0B6585ED-317C-4EA2-A4C1-BF4B4907EFF5}">
      <dgm:prSet phldrT="[Text]" custT="1"/>
      <dgm:spPr>
        <a:solidFill>
          <a:schemeClr val="accent2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en-GB" sz="2400" b="1" dirty="0"/>
            <a:t>3. Capacity building to implement the domestic resource mobilization framework </a:t>
          </a:r>
          <a:r>
            <a:rPr lang="en-GB" sz="2000" dirty="0"/>
            <a:t>using modular based training workshops for the key target groups</a:t>
          </a:r>
          <a:endParaRPr lang="en-US" sz="2000" dirty="0"/>
        </a:p>
      </dgm:t>
    </dgm:pt>
    <dgm:pt modelId="{A40FBBDA-CB02-41D8-8978-227919039A7C}" type="parTrans" cxnId="{4E417A2B-0B69-47B2-A609-33F174ACF383}">
      <dgm:prSet/>
      <dgm:spPr/>
      <dgm:t>
        <a:bodyPr/>
        <a:lstStyle/>
        <a:p>
          <a:endParaRPr lang="en-US" sz="2000"/>
        </a:p>
      </dgm:t>
    </dgm:pt>
    <dgm:pt modelId="{A890961F-EB57-49E3-A544-C83D351BB361}" type="sibTrans" cxnId="{4E417A2B-0B69-47B2-A609-33F174ACF383}">
      <dgm:prSet/>
      <dgm:spPr/>
      <dgm:t>
        <a:bodyPr/>
        <a:lstStyle/>
        <a:p>
          <a:endParaRPr lang="en-US" sz="2000"/>
        </a:p>
      </dgm:t>
    </dgm:pt>
    <dgm:pt modelId="{B759D114-E457-4F98-AC18-BEB7DDBC0BEC}" type="pres">
      <dgm:prSet presAssocID="{E6012858-B54D-4B27-A8D4-72FA376F3CFD}" presName="outerComposite" presStyleCnt="0">
        <dgm:presLayoutVars>
          <dgm:chMax val="5"/>
          <dgm:dir/>
          <dgm:resizeHandles val="exact"/>
        </dgm:presLayoutVars>
      </dgm:prSet>
      <dgm:spPr/>
    </dgm:pt>
    <dgm:pt modelId="{DD5C576F-308A-4404-8B58-145CB970A63D}" type="pres">
      <dgm:prSet presAssocID="{E6012858-B54D-4B27-A8D4-72FA376F3CFD}" presName="dummyMaxCanvas" presStyleCnt="0">
        <dgm:presLayoutVars/>
      </dgm:prSet>
      <dgm:spPr/>
    </dgm:pt>
    <dgm:pt modelId="{40B0437C-79E5-4453-A56F-C16CEB97887F}" type="pres">
      <dgm:prSet presAssocID="{E6012858-B54D-4B27-A8D4-72FA376F3CFD}" presName="ThreeNodes_1" presStyleLbl="node1" presStyleIdx="0" presStyleCnt="3" custScaleY="138325">
        <dgm:presLayoutVars>
          <dgm:bulletEnabled val="1"/>
        </dgm:presLayoutVars>
      </dgm:prSet>
      <dgm:spPr/>
    </dgm:pt>
    <dgm:pt modelId="{8198DF16-0F4C-44BE-964A-77284C78F1A1}" type="pres">
      <dgm:prSet presAssocID="{E6012858-B54D-4B27-A8D4-72FA376F3CFD}" presName="ThreeNodes_2" presStyleLbl="node1" presStyleIdx="1" presStyleCnt="3" custScaleY="119856" custLinFactNeighborY="16442">
        <dgm:presLayoutVars>
          <dgm:bulletEnabled val="1"/>
        </dgm:presLayoutVars>
      </dgm:prSet>
      <dgm:spPr/>
    </dgm:pt>
    <dgm:pt modelId="{CCE29C6E-7895-4905-A213-AF0CE08BB598}" type="pres">
      <dgm:prSet presAssocID="{E6012858-B54D-4B27-A8D4-72FA376F3CFD}" presName="ThreeNodes_3" presStyleLbl="node1" presStyleIdx="2" presStyleCnt="3" custScaleY="77123" custLinFactNeighborY="245">
        <dgm:presLayoutVars>
          <dgm:bulletEnabled val="1"/>
        </dgm:presLayoutVars>
      </dgm:prSet>
      <dgm:spPr/>
    </dgm:pt>
    <dgm:pt modelId="{E2161D5F-CA14-440D-A145-A6CA6E02A592}" type="pres">
      <dgm:prSet presAssocID="{E6012858-B54D-4B27-A8D4-72FA376F3CFD}" presName="ThreeConn_1-2" presStyleLbl="fgAccFollowNode1" presStyleIdx="0" presStyleCnt="2">
        <dgm:presLayoutVars>
          <dgm:bulletEnabled val="1"/>
        </dgm:presLayoutVars>
      </dgm:prSet>
      <dgm:spPr/>
    </dgm:pt>
    <dgm:pt modelId="{0FD8ED65-E01F-41EE-9B25-DD5E55A0A41A}" type="pres">
      <dgm:prSet presAssocID="{E6012858-B54D-4B27-A8D4-72FA376F3CFD}" presName="ThreeConn_2-3" presStyleLbl="fgAccFollowNode1" presStyleIdx="1" presStyleCnt="2" custLinFactNeighborX="-1331" custLinFactNeighborY="33284">
        <dgm:presLayoutVars>
          <dgm:bulletEnabled val="1"/>
        </dgm:presLayoutVars>
      </dgm:prSet>
      <dgm:spPr/>
    </dgm:pt>
    <dgm:pt modelId="{249C1D54-D9E8-4E11-AF71-1D90684FC568}" type="pres">
      <dgm:prSet presAssocID="{E6012858-B54D-4B27-A8D4-72FA376F3CFD}" presName="ThreeNodes_1_text" presStyleLbl="node1" presStyleIdx="2" presStyleCnt="3">
        <dgm:presLayoutVars>
          <dgm:bulletEnabled val="1"/>
        </dgm:presLayoutVars>
      </dgm:prSet>
      <dgm:spPr/>
    </dgm:pt>
    <dgm:pt modelId="{DE4FC151-6470-4AF0-9761-3A17EE3A4319}" type="pres">
      <dgm:prSet presAssocID="{E6012858-B54D-4B27-A8D4-72FA376F3CFD}" presName="ThreeNodes_2_text" presStyleLbl="node1" presStyleIdx="2" presStyleCnt="3">
        <dgm:presLayoutVars>
          <dgm:bulletEnabled val="1"/>
        </dgm:presLayoutVars>
      </dgm:prSet>
      <dgm:spPr/>
    </dgm:pt>
    <dgm:pt modelId="{814900D8-51D5-40E1-8E1D-4A7F8E32C9B1}" type="pres">
      <dgm:prSet presAssocID="{E6012858-B54D-4B27-A8D4-72FA376F3CF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65DFA29-46A2-437B-8D40-FC98461C6FE0}" srcId="{E6012858-B54D-4B27-A8D4-72FA376F3CFD}" destId="{185E3120-24B6-4DFA-9057-B36115FB9426}" srcOrd="0" destOrd="0" parTransId="{CD3FEB7C-445E-4F2A-A4B2-11F7BF6E4B09}" sibTransId="{5682C658-DB1D-44CE-83EA-C8C11F09329A}"/>
    <dgm:cxn modelId="{4E417A2B-0B69-47B2-A609-33F174ACF383}" srcId="{E6012858-B54D-4B27-A8D4-72FA376F3CFD}" destId="{0B6585ED-317C-4EA2-A4C1-BF4B4907EFF5}" srcOrd="2" destOrd="0" parTransId="{A40FBBDA-CB02-41D8-8978-227919039A7C}" sibTransId="{A890961F-EB57-49E3-A544-C83D351BB361}"/>
    <dgm:cxn modelId="{60E93C39-E85C-4E96-9BBE-4E662F017775}" type="presOf" srcId="{0B6585ED-317C-4EA2-A4C1-BF4B4907EFF5}" destId="{CCE29C6E-7895-4905-A213-AF0CE08BB598}" srcOrd="0" destOrd="0" presId="urn:microsoft.com/office/officeart/2005/8/layout/vProcess5"/>
    <dgm:cxn modelId="{944F7340-A949-4698-B3CC-A0F68F5AAA19}" type="presOf" srcId="{185E3120-24B6-4DFA-9057-B36115FB9426}" destId="{40B0437C-79E5-4453-A56F-C16CEB97887F}" srcOrd="0" destOrd="0" presId="urn:microsoft.com/office/officeart/2005/8/layout/vProcess5"/>
    <dgm:cxn modelId="{105F1855-C74E-4E5D-9307-61D72B706029}" type="presOf" srcId="{0B6585ED-317C-4EA2-A4C1-BF4B4907EFF5}" destId="{814900D8-51D5-40E1-8E1D-4A7F8E32C9B1}" srcOrd="1" destOrd="0" presId="urn:microsoft.com/office/officeart/2005/8/layout/vProcess5"/>
    <dgm:cxn modelId="{BCC3D457-C50F-4DCC-A746-78F8DDFD5112}" type="presOf" srcId="{E6012858-B54D-4B27-A8D4-72FA376F3CFD}" destId="{B759D114-E457-4F98-AC18-BEB7DDBC0BEC}" srcOrd="0" destOrd="0" presId="urn:microsoft.com/office/officeart/2005/8/layout/vProcess5"/>
    <dgm:cxn modelId="{7DA59358-CD91-4C9D-B3B3-498E57CA73D5}" type="presOf" srcId="{185E3120-24B6-4DFA-9057-B36115FB9426}" destId="{249C1D54-D9E8-4E11-AF71-1D90684FC568}" srcOrd="1" destOrd="0" presId="urn:microsoft.com/office/officeart/2005/8/layout/vProcess5"/>
    <dgm:cxn modelId="{83624163-DDB5-475B-AD98-260445CEBC32}" type="presOf" srcId="{DAA7051B-29EA-43C8-A41D-8BBBD0F7ED3D}" destId="{0FD8ED65-E01F-41EE-9B25-DD5E55A0A41A}" srcOrd="0" destOrd="0" presId="urn:microsoft.com/office/officeart/2005/8/layout/vProcess5"/>
    <dgm:cxn modelId="{FA86A975-D13F-4A79-A05B-00BB92712E53}" srcId="{E6012858-B54D-4B27-A8D4-72FA376F3CFD}" destId="{C8102D8A-9871-4F01-9783-E17DE631EE29}" srcOrd="1" destOrd="0" parTransId="{482F446D-24E3-4592-996B-58C6DB8C5C95}" sibTransId="{DAA7051B-29EA-43C8-A41D-8BBBD0F7ED3D}"/>
    <dgm:cxn modelId="{D7FBC88D-A86A-4F54-AC21-3DEB12458663}" type="presOf" srcId="{C8102D8A-9871-4F01-9783-E17DE631EE29}" destId="{8198DF16-0F4C-44BE-964A-77284C78F1A1}" srcOrd="0" destOrd="0" presId="urn:microsoft.com/office/officeart/2005/8/layout/vProcess5"/>
    <dgm:cxn modelId="{0B675F91-7495-45F3-88F1-A9A10C6CB169}" type="presOf" srcId="{C8102D8A-9871-4F01-9783-E17DE631EE29}" destId="{DE4FC151-6470-4AF0-9761-3A17EE3A4319}" srcOrd="1" destOrd="0" presId="urn:microsoft.com/office/officeart/2005/8/layout/vProcess5"/>
    <dgm:cxn modelId="{8342C5DB-9816-4E90-BA89-FFD33968140A}" type="presOf" srcId="{5682C658-DB1D-44CE-83EA-C8C11F09329A}" destId="{E2161D5F-CA14-440D-A145-A6CA6E02A592}" srcOrd="0" destOrd="0" presId="urn:microsoft.com/office/officeart/2005/8/layout/vProcess5"/>
    <dgm:cxn modelId="{26B2C5D6-CE09-41A7-9866-5873D70CA3C0}" type="presParOf" srcId="{B759D114-E457-4F98-AC18-BEB7DDBC0BEC}" destId="{DD5C576F-308A-4404-8B58-145CB970A63D}" srcOrd="0" destOrd="0" presId="urn:microsoft.com/office/officeart/2005/8/layout/vProcess5"/>
    <dgm:cxn modelId="{CB76BFF1-9A26-4ED8-98CA-5C1AAA41FABF}" type="presParOf" srcId="{B759D114-E457-4F98-AC18-BEB7DDBC0BEC}" destId="{40B0437C-79E5-4453-A56F-C16CEB97887F}" srcOrd="1" destOrd="0" presId="urn:microsoft.com/office/officeart/2005/8/layout/vProcess5"/>
    <dgm:cxn modelId="{03AC2F29-BA9A-4A7B-B73A-5C8780BF2A23}" type="presParOf" srcId="{B759D114-E457-4F98-AC18-BEB7DDBC0BEC}" destId="{8198DF16-0F4C-44BE-964A-77284C78F1A1}" srcOrd="2" destOrd="0" presId="urn:microsoft.com/office/officeart/2005/8/layout/vProcess5"/>
    <dgm:cxn modelId="{74FD6954-3698-4E1C-88BF-319F13B808BE}" type="presParOf" srcId="{B759D114-E457-4F98-AC18-BEB7DDBC0BEC}" destId="{CCE29C6E-7895-4905-A213-AF0CE08BB598}" srcOrd="3" destOrd="0" presId="urn:microsoft.com/office/officeart/2005/8/layout/vProcess5"/>
    <dgm:cxn modelId="{307FDF2F-DF10-4BA5-9510-19312D209DD4}" type="presParOf" srcId="{B759D114-E457-4F98-AC18-BEB7DDBC0BEC}" destId="{E2161D5F-CA14-440D-A145-A6CA6E02A592}" srcOrd="4" destOrd="0" presId="urn:microsoft.com/office/officeart/2005/8/layout/vProcess5"/>
    <dgm:cxn modelId="{BAD339DF-541F-4A5C-A3F6-7EB1FE61D20C}" type="presParOf" srcId="{B759D114-E457-4F98-AC18-BEB7DDBC0BEC}" destId="{0FD8ED65-E01F-41EE-9B25-DD5E55A0A41A}" srcOrd="5" destOrd="0" presId="urn:microsoft.com/office/officeart/2005/8/layout/vProcess5"/>
    <dgm:cxn modelId="{1D15557E-D918-4371-B42A-56DB023F10F2}" type="presParOf" srcId="{B759D114-E457-4F98-AC18-BEB7DDBC0BEC}" destId="{249C1D54-D9E8-4E11-AF71-1D90684FC568}" srcOrd="6" destOrd="0" presId="urn:microsoft.com/office/officeart/2005/8/layout/vProcess5"/>
    <dgm:cxn modelId="{C00EACDE-F2C5-4301-8C33-92A54D7F4332}" type="presParOf" srcId="{B759D114-E457-4F98-AC18-BEB7DDBC0BEC}" destId="{DE4FC151-6470-4AF0-9761-3A17EE3A4319}" srcOrd="7" destOrd="0" presId="urn:microsoft.com/office/officeart/2005/8/layout/vProcess5"/>
    <dgm:cxn modelId="{FB3830FB-11BB-4A1E-B489-E80A88FF8C75}" type="presParOf" srcId="{B759D114-E457-4F98-AC18-BEB7DDBC0BEC}" destId="{814900D8-51D5-40E1-8E1D-4A7F8E32C9B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0437C-79E5-4453-A56F-C16CEB97887F}">
      <dsp:nvSpPr>
        <dsp:cNvPr id="0" name=""/>
        <dsp:cNvSpPr/>
      </dsp:nvSpPr>
      <dsp:spPr>
        <a:xfrm>
          <a:off x="0" y="-128189"/>
          <a:ext cx="9888883" cy="185068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400" b="1" kern="1200" dirty="0"/>
            <a:t>1. An analysis of current strategies for financing Sri Lanka’s commitment to 2030 Agenda </a:t>
          </a:r>
          <a:r>
            <a:rPr lang="en-GB" sz="2000" kern="1200" dirty="0"/>
            <a:t>will be done through expert/stakeholder workshops at national and subnational levels &amp; secondary information analysis including budget 2018 &amp; 2019, national policy framework, provincial development plans/budgets, etc. </a:t>
          </a:r>
          <a:r>
            <a:rPr lang="en-GB" sz="2400" b="1" kern="1200" dirty="0">
              <a:solidFill>
                <a:srgbClr val="FF0000"/>
              </a:solidFill>
            </a:rPr>
            <a:t>[Possible VPR 2020]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54205" y="-73984"/>
        <a:ext cx="8415123" cy="1742271"/>
      </dsp:txXfrm>
    </dsp:sp>
    <dsp:sp modelId="{8198DF16-0F4C-44BE-964A-77284C78F1A1}">
      <dsp:nvSpPr>
        <dsp:cNvPr id="0" name=""/>
        <dsp:cNvSpPr/>
      </dsp:nvSpPr>
      <dsp:spPr>
        <a:xfrm>
          <a:off x="872548" y="1776251"/>
          <a:ext cx="9888883" cy="160358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400" b="1" kern="1200" dirty="0"/>
            <a:t>2. Formulating a domestic resource mobilization framework </a:t>
          </a:r>
          <a:r>
            <a:rPr lang="en-GB" sz="2000" kern="1200" dirty="0"/>
            <a:t>through a consultative process of key target groups, authorities &amp; experts. The fiscal and regulatory policy issues to align investments by the target groups to implement the 2030 Agenda and will be identified during this phase. </a:t>
          </a:r>
          <a:endParaRPr lang="en-US" sz="2000" kern="1200" dirty="0"/>
        </a:p>
      </dsp:txBody>
      <dsp:txXfrm>
        <a:off x="919515" y="1823218"/>
        <a:ext cx="8052751" cy="1509646"/>
      </dsp:txXfrm>
    </dsp:sp>
    <dsp:sp modelId="{CCE29C6E-7895-4905-A213-AF0CE08BB598}">
      <dsp:nvSpPr>
        <dsp:cNvPr id="0" name=""/>
        <dsp:cNvSpPr/>
      </dsp:nvSpPr>
      <dsp:spPr>
        <a:xfrm>
          <a:off x="1745096" y="3406324"/>
          <a:ext cx="9888883" cy="103184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GB" sz="2400" b="1" kern="1200" dirty="0"/>
            <a:t>3. Capacity building to implement the domestic resource mobilization framework </a:t>
          </a:r>
          <a:r>
            <a:rPr lang="en-GB" sz="2000" kern="1200" dirty="0"/>
            <a:t>using modular based training workshops for the key target groups</a:t>
          </a:r>
          <a:endParaRPr lang="en-US" sz="2000" kern="1200" dirty="0"/>
        </a:p>
      </dsp:txBody>
      <dsp:txXfrm>
        <a:off x="1775318" y="3436546"/>
        <a:ext cx="8086241" cy="971401"/>
      </dsp:txXfrm>
    </dsp:sp>
    <dsp:sp modelId="{E2161D5F-CA14-440D-A145-A6CA6E02A592}">
      <dsp:nvSpPr>
        <dsp:cNvPr id="0" name=""/>
        <dsp:cNvSpPr/>
      </dsp:nvSpPr>
      <dsp:spPr>
        <a:xfrm>
          <a:off x="9019233" y="1142780"/>
          <a:ext cx="869649" cy="869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9214904" y="1142780"/>
        <a:ext cx="478307" cy="654411"/>
      </dsp:txXfrm>
    </dsp:sp>
    <dsp:sp modelId="{0FD8ED65-E01F-41EE-9B25-DD5E55A0A41A}">
      <dsp:nvSpPr>
        <dsp:cNvPr id="0" name=""/>
        <dsp:cNvSpPr/>
      </dsp:nvSpPr>
      <dsp:spPr>
        <a:xfrm>
          <a:off x="9880206" y="2984224"/>
          <a:ext cx="869649" cy="86964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/>
        </a:p>
      </dsp:txBody>
      <dsp:txXfrm>
        <a:off x="10075877" y="2984224"/>
        <a:ext cx="478307" cy="65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95563-5C33-4FD3-838E-0B352BE19DD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2066-98FB-4497-A59C-48E3E78C8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B3E4C-36AC-4805-9C2A-B9A6B7A10B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AEAA5-3EC7-405D-A9A0-10DC356DD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FCDEB-1F2B-4C1A-B803-76FE13AC7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658A8-C751-4D64-8539-327CCB02C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53002-EE23-497F-AEDA-AAEAA2CB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9EB30-7D2B-4F5E-B54E-865BD4BC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9944-8857-4E65-A758-C9E0D52ED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45B94-886A-4CF8-B30B-4693CF48A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10D8-3F88-44B7-9773-3F96C386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B865A-0126-486D-8FC0-548EFA11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04550-C680-4594-BFED-37DE767F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9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1726C0-CA7E-43DC-A42C-2C708006B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4DC96-81D0-4033-8DC4-28AA766F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640C1-5D4B-4059-8DA1-54FACCF7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86254-B7A9-4410-B467-82C8E853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9CD22-9167-4EFC-B23B-1455273E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50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2ACB-A070-4690-BC25-20EB912E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1808C-786F-417D-B428-B3331AA12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25AF0-3FF7-4385-BBDF-3693A398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1ECC-5655-4D1B-9F1E-64C4ED8B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25BF-E520-4167-A7E3-AA750FA1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63FF4-B1D6-47DD-93F0-2E7A13688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AE8866-B550-4BC5-A504-0FAB1FFE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CD21C-E682-4B7F-BAE9-3E0E18C7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EF550-C8F4-47AD-B35A-A01BFF73E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0024-C251-4928-8081-D24D5BB7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DDE6-691E-4024-9C7F-0DA1579A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A49A7-433E-48C6-8D67-6A6D2EAEE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7EEF8-00ED-4826-BF43-87429E08B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85811-1886-4F04-BD94-25C46BD4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1CBFD-E7CC-4ABD-9AD6-19B281AE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165F-F09D-44C8-B39B-C0DF00BE1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9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9377-B596-4647-875A-4DD1CBBE4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87670-2128-44AE-A179-548D42778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FB84AB-BCFE-4F65-809C-628530E0DA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41A04-B2F7-4198-9638-59C6E0F29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6ABA1-FFA9-4C97-AB3F-FF3C2AB3D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DEA7F-D507-406B-92AE-509D2170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E53294-E700-451B-BDB5-E056BF3AC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B55355-4F8E-4718-8AA2-0525CCB0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6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BBE2-F656-41AD-8D0F-E5812DEA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A3580-62ED-4E67-8045-5761795CD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DCC6BD-D16B-4F03-BF69-C500C88B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FF2F96-9DB8-4A26-A6E6-54F91CDF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FC33A-90D8-45D2-84EE-2B2F66BF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2C5BC0-1A39-4536-AD2F-EF1B93E69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AB071-05F0-4CF5-A2F2-C5A1E897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4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C1DE-23E0-466F-92D3-802520148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4E980-D6F5-46E2-8C3E-332A530D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41FB0-9765-4D26-8395-C36B1D5E2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AAA8A-9AA4-461D-A9AC-434CE318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D997F-9F96-4891-B32B-4DD3DD3C1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1414F-F0BD-42DD-A56D-1B793CEE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83A56-C9D7-447A-A68F-0E0AC3C48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AE5E6-DF68-49E7-9B4B-F8B12F522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3C1F4-7EB4-43AF-8807-6CBED94B1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B79F5-3240-4EF2-9561-67FC278C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0D005-E22D-482B-9163-8D6E244E6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74092-8A4F-41DF-97AF-13F277C7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5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6730EC-881E-4D32-BF1D-48D278D3B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90658-C35B-462E-BEE9-DA6373F3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C38C-03AD-47BA-AA68-D1772768C7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87D65-0004-40EE-A91D-105BFDD5B564}" type="datetimeFigureOut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275B-80A6-4B94-AED0-E386489A0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0BFF2-B39E-456A-BE15-79347DDF3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3CB03-15D0-499F-8FBE-E357366DC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C254AB-0295-4428-A55C-9F1B1AE4C92F}"/>
              </a:ext>
            </a:extLst>
          </p:cNvPr>
          <p:cNvSpPr txBox="1"/>
          <p:nvPr/>
        </p:nvSpPr>
        <p:spPr>
          <a:xfrm>
            <a:off x="6741946" y="4320843"/>
            <a:ext cx="5481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Executive Director, Centre for Environment and Development (CED)</a:t>
            </a:r>
          </a:p>
          <a:p>
            <a:pPr algn="ctr"/>
            <a:r>
              <a:rPr lang="en-US" sz="1400" dirty="0"/>
              <a:t>Chairman, Global Sustainability Solutions (GLOSS)</a:t>
            </a:r>
          </a:p>
          <a:p>
            <a:pPr algn="ctr"/>
            <a:r>
              <a:rPr lang="en-US" sz="1400" dirty="0">
                <a:latin typeface="+mj-lt"/>
              </a:rPr>
              <a:t>Mobile:+94777372206 - Fax: +94 112768459</a:t>
            </a:r>
          </a:p>
          <a:p>
            <a:pPr algn="ctr"/>
            <a:r>
              <a:rPr lang="en-US" sz="1400" dirty="0"/>
              <a:t>Web: www.glossolutions.org – </a:t>
            </a:r>
          </a:p>
          <a:p>
            <a:pPr algn="ctr"/>
            <a:r>
              <a:rPr lang="en-US" sz="1400" dirty="0"/>
              <a:t>Email: uchita@sltnet.lk </a:t>
            </a:r>
          </a:p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D57635-450E-41D2-A788-C9820CF89BB7}"/>
              </a:ext>
            </a:extLst>
          </p:cNvPr>
          <p:cNvSpPr txBox="1"/>
          <p:nvPr/>
        </p:nvSpPr>
        <p:spPr>
          <a:xfrm>
            <a:off x="8429971" y="5421877"/>
            <a:ext cx="21101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Uchita de Zoysa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DBA9D1-E928-40B7-ADBE-78F7AF69343E}"/>
              </a:ext>
            </a:extLst>
          </p:cNvPr>
          <p:cNvSpPr txBox="1">
            <a:spLocks/>
          </p:cNvSpPr>
          <p:nvPr/>
        </p:nvSpPr>
        <p:spPr>
          <a:xfrm>
            <a:off x="6608778" y="1651117"/>
            <a:ext cx="5614176" cy="20621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Enabling an Inclusive </a:t>
            </a:r>
            <a:r>
              <a:rPr lang="en-US" sz="48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Transformation</a:t>
            </a:r>
            <a:br>
              <a:rPr lang="en-US" sz="32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28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Implementing   the   Sustainable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Development Goals in Sri Lanka</a:t>
            </a:r>
            <a:endParaRPr lang="en-US" sz="3600" dirty="0">
              <a:solidFill>
                <a:srgbClr val="C00000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29450-1444-4CB0-8643-BC2F313CF791}"/>
              </a:ext>
            </a:extLst>
          </p:cNvPr>
          <p:cNvSpPr txBox="1"/>
          <p:nvPr/>
        </p:nvSpPr>
        <p:spPr>
          <a:xfrm>
            <a:off x="6667130" y="835507"/>
            <a:ext cx="5497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Independent Monitoring &amp;</a:t>
            </a:r>
          </a:p>
          <a:p>
            <a:pPr algn="ctr"/>
            <a:r>
              <a:rPr lang="en-US" sz="2800" b="1" dirty="0">
                <a:latin typeface="+mj-lt"/>
              </a:rPr>
              <a:t>Reporting of the 2030 Agenda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73496D-99C9-4484-B653-12D2275694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5"/>
          <a:stretch/>
        </p:blipFill>
        <p:spPr bwMode="auto">
          <a:xfrm>
            <a:off x="6603563" y="3834421"/>
            <a:ext cx="5571878" cy="369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D09952-FA7B-4D5B-8418-28DC2AA9F4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2640" r="17003" b="2897"/>
          <a:stretch/>
        </p:blipFill>
        <p:spPr>
          <a:xfrm>
            <a:off x="16559" y="111807"/>
            <a:ext cx="6730602" cy="6627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5433EB-5095-40E2-8532-59371270510B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6"/>
          <a:stretch/>
        </p:blipFill>
        <p:spPr bwMode="auto">
          <a:xfrm>
            <a:off x="6577823" y="4220531"/>
            <a:ext cx="5611266" cy="457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042AE-601D-4033-8FA4-86D4EAAA1A1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26"/>
          <a:stretch/>
        </p:blipFill>
        <p:spPr bwMode="auto">
          <a:xfrm>
            <a:off x="6667129" y="3759007"/>
            <a:ext cx="5514879" cy="45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60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DDA2B6A-0C6D-4428-B8BA-C12081BE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934"/>
            <a:ext cx="7846823" cy="5024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90999D-C594-4040-8674-34D30063D216}"/>
              </a:ext>
            </a:extLst>
          </p:cNvPr>
          <p:cNvSpPr txBox="1"/>
          <p:nvPr/>
        </p:nvSpPr>
        <p:spPr>
          <a:xfrm>
            <a:off x="0" y="651164"/>
            <a:ext cx="8733183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How can a country deliver a VNR without a proper stocktaking system in place?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B6866CBD-81C4-46AF-BD9E-789CAB0D5966}"/>
              </a:ext>
            </a:extLst>
          </p:cNvPr>
          <p:cNvSpPr/>
          <p:nvPr/>
        </p:nvSpPr>
        <p:spPr>
          <a:xfrm>
            <a:off x="0" y="6436661"/>
            <a:ext cx="8123583" cy="40011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schemeClr val="bg1"/>
                </a:solidFill>
              </a:rPr>
              <a:t>Lack of engagement space lead to calling for a Voluntary Peoples Review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FCE85D4-1458-4661-83E2-875547DFC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817" r="20833" b="1751"/>
          <a:stretch/>
        </p:blipFill>
        <p:spPr>
          <a:xfrm>
            <a:off x="7913305" y="1062620"/>
            <a:ext cx="4278695" cy="41568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B47BF1-42CB-479C-914B-E3B8585B56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9" b="20716"/>
          <a:stretch/>
        </p:blipFill>
        <p:spPr>
          <a:xfrm>
            <a:off x="7932304" y="5230784"/>
            <a:ext cx="4278695" cy="10860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31573A-9951-450D-AD4E-FB404444AE35}"/>
              </a:ext>
            </a:extLst>
          </p:cNvPr>
          <p:cNvSpPr txBox="1"/>
          <p:nvPr/>
        </p:nvSpPr>
        <p:spPr>
          <a:xfrm>
            <a:off x="10071652" y="6573521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6F1A19A-963D-45D9-A962-01150AEC681C}"/>
              </a:ext>
            </a:extLst>
          </p:cNvPr>
          <p:cNvSpPr txBox="1">
            <a:spLocks/>
          </p:cNvSpPr>
          <p:nvPr/>
        </p:nvSpPr>
        <p:spPr>
          <a:xfrm>
            <a:off x="0" y="895"/>
            <a:ext cx="12192000" cy="650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INACTION: </a:t>
            </a:r>
            <a:r>
              <a:rPr lang="en-US" sz="32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Low Mainstreaming, Integration and </a:t>
            </a:r>
            <a:r>
              <a:rPr lang="en-US" sz="3200" dirty="0" err="1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Localising</a:t>
            </a:r>
            <a:endParaRPr lang="en-US" sz="3200" dirty="0">
              <a:solidFill>
                <a:srgbClr val="C00000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66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ACBA2-A8C7-4B5D-AAE5-B8F9A24BC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2" b="52514"/>
          <a:stretch/>
        </p:blipFill>
        <p:spPr>
          <a:xfrm>
            <a:off x="3870593" y="2837871"/>
            <a:ext cx="8280422" cy="1608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F47E72-EEB8-42A1-BA70-570C9F18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4" t="2640" r="17003" b="2897"/>
          <a:stretch/>
        </p:blipFill>
        <p:spPr>
          <a:xfrm>
            <a:off x="191623" y="578337"/>
            <a:ext cx="3985598" cy="392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254BC7-7D92-446C-A064-A49DC5D6F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89" b="6659"/>
          <a:stretch/>
        </p:blipFill>
        <p:spPr>
          <a:xfrm>
            <a:off x="40985" y="4386233"/>
            <a:ext cx="7406737" cy="23285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555FE46-EE1C-4517-B690-C6EA1E40F9A7}"/>
              </a:ext>
            </a:extLst>
          </p:cNvPr>
          <p:cNvSpPr txBox="1">
            <a:spLocks/>
          </p:cNvSpPr>
          <p:nvPr/>
        </p:nvSpPr>
        <p:spPr>
          <a:xfrm>
            <a:off x="0" y="895"/>
            <a:ext cx="12192000" cy="650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ALTERNATIVE: </a:t>
            </a:r>
            <a:r>
              <a:rPr lang="en-US" sz="32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Peoples’ Response to the VNR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70DA8-D598-4320-8159-FEE6527A2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3" y="578337"/>
            <a:ext cx="7508537" cy="2294275"/>
          </a:xfrm>
          <a:prstGeom prst="rect">
            <a:avLst/>
          </a:prstGeom>
        </p:spPr>
      </p:pic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40E54F9D-BFAD-4ADC-B524-2A38D685B9F1}"/>
              </a:ext>
            </a:extLst>
          </p:cNvPr>
          <p:cNvSpPr txBox="1">
            <a:spLocks/>
          </p:cNvSpPr>
          <p:nvPr/>
        </p:nvSpPr>
        <p:spPr>
          <a:xfrm>
            <a:off x="7447722" y="4446640"/>
            <a:ext cx="4552655" cy="2296501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/>
              <a:t>Facilitate an </a:t>
            </a:r>
            <a:r>
              <a:rPr lang="en-US" sz="2000" b="1" dirty="0"/>
              <a:t>“Inclusive Transformation” </a:t>
            </a:r>
            <a:r>
              <a:rPr lang="en-US" sz="2000" dirty="0"/>
              <a:t>in Sri Lanka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Establish an </a:t>
            </a:r>
            <a:r>
              <a:rPr lang="en-US" sz="2000" b="1" dirty="0"/>
              <a:t>“Independent Monitoring an Reporting Mechanism” </a:t>
            </a:r>
            <a:r>
              <a:rPr lang="en-US" sz="2000" dirty="0"/>
              <a:t>on the implementation of SDGs in Sri Lanka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Conduct a </a:t>
            </a:r>
            <a:r>
              <a:rPr lang="en-US" sz="2000" b="1" dirty="0"/>
              <a:t>Voluntary Peoples’ Review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707E2F-E726-49DF-8949-3B9690CE4C43}"/>
              </a:ext>
            </a:extLst>
          </p:cNvPr>
          <p:cNvSpPr txBox="1"/>
          <p:nvPr/>
        </p:nvSpPr>
        <p:spPr>
          <a:xfrm>
            <a:off x="10071652" y="6573521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</p:spTree>
    <p:extLst>
      <p:ext uri="{BB962C8B-B14F-4D97-AF65-F5344CB8AC3E}">
        <p14:creationId xmlns:p14="http://schemas.microsoft.com/office/powerpoint/2010/main" val="83543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07D06BA-51F9-47B2-8D8E-9F2E0DA81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43" y="3465867"/>
            <a:ext cx="6813258" cy="305051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B90FFD8-6338-4AED-898F-A2056256ADDA}"/>
              </a:ext>
            </a:extLst>
          </p:cNvPr>
          <p:cNvGraphicFramePr>
            <a:graphicFrameLocks noGrp="1"/>
          </p:cNvGraphicFramePr>
          <p:nvPr/>
        </p:nvGraphicFramePr>
        <p:xfrm>
          <a:off x="24860" y="666641"/>
          <a:ext cx="12167139" cy="968312"/>
        </p:xfrm>
        <a:graphic>
          <a:graphicData uri="http://schemas.openxmlformats.org/drawingml/2006/table">
            <a:tbl>
              <a:tblPr firstRow="1" firstCol="1" bandRow="1"/>
              <a:tblGrid>
                <a:gridCol w="842790">
                  <a:extLst>
                    <a:ext uri="{9D8B030D-6E8A-4147-A177-3AD203B41FA5}">
                      <a16:colId xmlns:a16="http://schemas.microsoft.com/office/drawing/2014/main" val="3920591047"/>
                    </a:ext>
                  </a:extLst>
                </a:gridCol>
                <a:gridCol w="1287596">
                  <a:extLst>
                    <a:ext uri="{9D8B030D-6E8A-4147-A177-3AD203B41FA5}">
                      <a16:colId xmlns:a16="http://schemas.microsoft.com/office/drawing/2014/main" val="1044358955"/>
                    </a:ext>
                  </a:extLst>
                </a:gridCol>
                <a:gridCol w="1638760">
                  <a:extLst>
                    <a:ext uri="{9D8B030D-6E8A-4147-A177-3AD203B41FA5}">
                      <a16:colId xmlns:a16="http://schemas.microsoft.com/office/drawing/2014/main" val="2784014934"/>
                    </a:ext>
                  </a:extLst>
                </a:gridCol>
                <a:gridCol w="2809302">
                  <a:extLst>
                    <a:ext uri="{9D8B030D-6E8A-4147-A177-3AD203B41FA5}">
                      <a16:colId xmlns:a16="http://schemas.microsoft.com/office/drawing/2014/main" val="806986547"/>
                    </a:ext>
                  </a:extLst>
                </a:gridCol>
                <a:gridCol w="2863928">
                  <a:extLst>
                    <a:ext uri="{9D8B030D-6E8A-4147-A177-3AD203B41FA5}">
                      <a16:colId xmlns:a16="http://schemas.microsoft.com/office/drawing/2014/main" val="534281375"/>
                    </a:ext>
                  </a:extLst>
                </a:gridCol>
                <a:gridCol w="2724763">
                  <a:extLst>
                    <a:ext uri="{9D8B030D-6E8A-4147-A177-3AD203B41FA5}">
                      <a16:colId xmlns:a16="http://schemas.microsoft.com/office/drawing/2014/main" val="871807881"/>
                    </a:ext>
                  </a:extLst>
                </a:gridCol>
              </a:tblGrid>
              <a:tr h="8043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National Baseline Indicator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(if available)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National Baseline Indicator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(if different to national baseline indicator and used for rating)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Rationale/ Justification of Rating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[based on the proposed baseline indicator]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Performance Rating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(score 1-10)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[green=8-10; Yellow=5-7; red=1-4;  grey=not sure]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5454"/>
                  </a:ext>
                </a:extLst>
              </a:tr>
            </a:tbl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DCFD132-D39C-4B39-8E80-3B7F7A8358A5}"/>
              </a:ext>
            </a:extLst>
          </p:cNvPr>
          <p:cNvGraphicFramePr>
            <a:graphicFrameLocks/>
          </p:cNvGraphicFramePr>
          <p:nvPr/>
        </p:nvGraphicFramePr>
        <p:xfrm>
          <a:off x="9594574" y="3728611"/>
          <a:ext cx="2572564" cy="2274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AFEE76B3-FC64-43F6-9A56-A910C9184E80}"/>
              </a:ext>
            </a:extLst>
          </p:cNvPr>
          <p:cNvSpPr txBox="1">
            <a:spLocks/>
          </p:cNvSpPr>
          <p:nvPr/>
        </p:nvSpPr>
        <p:spPr>
          <a:xfrm>
            <a:off x="0" y="895"/>
            <a:ext cx="12192000" cy="650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Methodology: </a:t>
            </a:r>
            <a:r>
              <a:rPr lang="en-US" sz="32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An Information Based Independent Assessment</a:t>
            </a:r>
            <a:endParaRPr lang="en-GB" sz="2400" dirty="0">
              <a:solidFill>
                <a:srgbClr val="C00000"/>
              </a:solidFill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12AAB-882E-4B27-8042-4A18960E7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3" y="1715157"/>
            <a:ext cx="5329015" cy="51419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C922CF-3721-446B-AA26-8B055949B2A6}"/>
              </a:ext>
            </a:extLst>
          </p:cNvPr>
          <p:cNvSpPr txBox="1"/>
          <p:nvPr/>
        </p:nvSpPr>
        <p:spPr>
          <a:xfrm>
            <a:off x="5353879" y="1701213"/>
            <a:ext cx="6813258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Lack of a </a:t>
            </a:r>
            <a:r>
              <a:rPr lang="en-US" sz="1700" b="1" dirty="0"/>
              <a:t>Policy Coherence </a:t>
            </a:r>
            <a:r>
              <a:rPr lang="en-US" sz="1700" dirty="0"/>
              <a:t>planning prevents proper  mainstreaming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Lack of </a:t>
            </a:r>
            <a:r>
              <a:rPr lang="en-US" sz="1700" b="1" dirty="0"/>
              <a:t>Institutional coherence </a:t>
            </a:r>
            <a:r>
              <a:rPr lang="en-US" sz="1700" dirty="0"/>
              <a:t>planning proper 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Lack of a </a:t>
            </a:r>
            <a:r>
              <a:rPr lang="en-US" sz="1700" b="1" dirty="0"/>
              <a:t>Monitoring, Evaluation, Follow-up &amp; Reporting Mechanism </a:t>
            </a:r>
            <a:r>
              <a:rPr lang="en-US" sz="1700" dirty="0"/>
              <a:t>prevents honest stock-taking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/>
              <a:t>Lack of a </a:t>
            </a:r>
            <a:r>
              <a:rPr lang="en-US" sz="1700" b="1" dirty="0"/>
              <a:t>Sustainable Development Budgeting &amp; a Financing  Architecture </a:t>
            </a:r>
            <a:r>
              <a:rPr lang="en-US" sz="1700" dirty="0"/>
              <a:t>prevents true commitment to transformation17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A18B2-77EC-4C13-970F-15EDECC06C46}"/>
              </a:ext>
            </a:extLst>
          </p:cNvPr>
          <p:cNvSpPr txBox="1"/>
          <p:nvPr/>
        </p:nvSpPr>
        <p:spPr>
          <a:xfrm>
            <a:off x="10071652" y="6573521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</p:spTree>
    <p:extLst>
      <p:ext uri="{BB962C8B-B14F-4D97-AF65-F5344CB8AC3E}">
        <p14:creationId xmlns:p14="http://schemas.microsoft.com/office/powerpoint/2010/main" val="329416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7D734C-8A50-4F7D-94B3-3356CE8198BD}"/>
              </a:ext>
            </a:extLst>
          </p:cNvPr>
          <p:cNvGraphicFramePr>
            <a:graphicFrameLocks noGrp="1"/>
          </p:cNvGraphicFramePr>
          <p:nvPr/>
        </p:nvGraphicFramePr>
        <p:xfrm>
          <a:off x="3325091" y="901828"/>
          <a:ext cx="8735292" cy="5555297"/>
        </p:xfrm>
        <a:graphic>
          <a:graphicData uri="http://schemas.openxmlformats.org/drawingml/2006/table">
            <a:tbl>
              <a:tblPr firstRow="1" firstCol="1" bandRow="1"/>
              <a:tblGrid>
                <a:gridCol w="2380487">
                  <a:extLst>
                    <a:ext uri="{9D8B030D-6E8A-4147-A177-3AD203B41FA5}">
                      <a16:colId xmlns:a16="http://schemas.microsoft.com/office/drawing/2014/main" val="2455091395"/>
                    </a:ext>
                  </a:extLst>
                </a:gridCol>
                <a:gridCol w="684049">
                  <a:extLst>
                    <a:ext uri="{9D8B030D-6E8A-4147-A177-3AD203B41FA5}">
                      <a16:colId xmlns:a16="http://schemas.microsoft.com/office/drawing/2014/main" val="2166521187"/>
                    </a:ext>
                  </a:extLst>
                </a:gridCol>
                <a:gridCol w="4713091">
                  <a:extLst>
                    <a:ext uri="{9D8B030D-6E8A-4147-A177-3AD203B41FA5}">
                      <a16:colId xmlns:a16="http://schemas.microsoft.com/office/drawing/2014/main" val="1768587523"/>
                    </a:ext>
                  </a:extLst>
                </a:gridCol>
                <a:gridCol w="957665">
                  <a:extLst>
                    <a:ext uri="{9D8B030D-6E8A-4147-A177-3AD203B41FA5}">
                      <a16:colId xmlns:a16="http://schemas.microsoft.com/office/drawing/2014/main" val="1860591912"/>
                    </a:ext>
                  </a:extLst>
                </a:gridCol>
              </a:tblGrid>
              <a:tr h="264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Sub-Activity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226277"/>
                  </a:ext>
                </a:extLst>
              </a:tr>
              <a:tr h="264550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Awareness and capacity to implement the SDGs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Public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80253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Educators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06660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Parliamentarians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228126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Officials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621359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 Authorities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549909"/>
                  </a:ext>
                </a:extLst>
              </a:tr>
              <a:tr h="517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CSOs &amp; CBOs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195745"/>
                  </a:ext>
                </a:extLst>
              </a:tr>
              <a:tr h="280062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Private Sector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556475"/>
                  </a:ext>
                </a:extLst>
              </a:tr>
              <a:tr h="264550">
                <a:tc rowSpan="7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2.Mainstreaming and integration of SDGs and means of implementation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Institutional coherence and Inter-agency coordination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80103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coherence and national SDG framework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213024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Integration of the three dimensions of sustainable development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371044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Science-Policy interface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51298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Localising SDGs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979776"/>
                  </a:ext>
                </a:extLst>
              </a:tr>
              <a:tr h="1313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engagement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487209"/>
                  </a:ext>
                </a:extLst>
              </a:tr>
              <a:tr h="26455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Means of Implementation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55309"/>
                  </a:ext>
                </a:extLst>
              </a:tr>
              <a:tr h="26455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Monitoring, Review, Reporting &amp; Follow-up Mechanism</a:t>
                      </a: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SDG Indicators and Baseline Data Framework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915892"/>
                  </a:ext>
                </a:extLst>
              </a:tr>
              <a:tr h="2607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SDG Monitoring, evaluation, follow-up and Reporting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36832"/>
                  </a:ext>
                </a:extLst>
              </a:tr>
              <a:tr h="313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Sustainable Development Information</a:t>
                      </a: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498" marR="47498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6041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4C46F77-952F-442E-8428-50DE1DBC2688}"/>
              </a:ext>
            </a:extLst>
          </p:cNvPr>
          <p:cNvSpPr txBox="1">
            <a:spLocks/>
          </p:cNvSpPr>
          <p:nvPr/>
        </p:nvSpPr>
        <p:spPr>
          <a:xfrm>
            <a:off x="0" y="895"/>
            <a:ext cx="12192000" cy="650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The Report Card: </a:t>
            </a:r>
            <a:r>
              <a:rPr lang="en-US" sz="32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Status on the Implementation of the SDGs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1AA1B-997D-43DE-A1DF-38F216CC8465}"/>
              </a:ext>
            </a:extLst>
          </p:cNvPr>
          <p:cNvSpPr txBox="1"/>
          <p:nvPr/>
        </p:nvSpPr>
        <p:spPr>
          <a:xfrm>
            <a:off x="1" y="873305"/>
            <a:ext cx="3158836" cy="563231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a </a:t>
            </a:r>
            <a:r>
              <a:rPr lang="en-US" sz="2000" b="1" dirty="0"/>
              <a:t>Policy Coherence </a:t>
            </a:r>
            <a:r>
              <a:rPr lang="en-US" sz="2000" dirty="0"/>
              <a:t>planning prevents proper  mainstreaming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</a:t>
            </a:r>
            <a:r>
              <a:rPr lang="en-US" sz="2000" b="1" dirty="0"/>
              <a:t>Institutional coherence </a:t>
            </a:r>
            <a:r>
              <a:rPr lang="en-US" sz="2000" dirty="0"/>
              <a:t>planning proper 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a </a:t>
            </a:r>
            <a:r>
              <a:rPr lang="en-US" sz="2000" b="1" dirty="0"/>
              <a:t>Monitoring, Evaluation, Follow-up &amp; Reporting Mechanism </a:t>
            </a:r>
            <a:r>
              <a:rPr lang="en-US" sz="2000" dirty="0"/>
              <a:t>prevents honest stock-taking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Lack of a </a:t>
            </a:r>
            <a:r>
              <a:rPr lang="en-US" sz="2000" b="1" dirty="0"/>
              <a:t>Sustainable Development Budgeting &amp; a Financing  Architecture </a:t>
            </a:r>
            <a:r>
              <a:rPr lang="en-US" sz="2000" dirty="0"/>
              <a:t>prevents true commitment to transformation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5CB48-DB13-4231-9CBB-9DA1F88AA0AF}"/>
              </a:ext>
            </a:extLst>
          </p:cNvPr>
          <p:cNvSpPr txBox="1"/>
          <p:nvPr/>
        </p:nvSpPr>
        <p:spPr>
          <a:xfrm>
            <a:off x="10071652" y="6573521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736367-4FAC-4C69-9016-49EA9ACC8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97737"/>
              </p:ext>
            </p:extLst>
          </p:nvPr>
        </p:nvGraphicFramePr>
        <p:xfrm>
          <a:off x="0" y="6590405"/>
          <a:ext cx="6057900" cy="2667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58501367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68829329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32897995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No-Action or very low initiative taken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action or some initiative taken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Progressing or high level of success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6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36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g">
            <a:extLst>
              <a:ext uri="{FF2B5EF4-FFF2-40B4-BE49-F238E27FC236}">
                <a16:creationId xmlns:a16="http://schemas.microsoft.com/office/drawing/2014/main" id="{C29A2797-62AD-4F91-8865-76994C756F6E}"/>
              </a:ext>
            </a:extLst>
          </p:cNvPr>
          <p:cNvPicPr/>
          <p:nvPr/>
        </p:nvPicPr>
        <p:blipFill>
          <a:blip r:embed="rId2"/>
          <a:srcRect l="13999" t="23089" r="13954" b="27083"/>
          <a:stretch>
            <a:fillRect/>
          </a:stretch>
        </p:blipFill>
        <p:spPr>
          <a:xfrm>
            <a:off x="0" y="778068"/>
            <a:ext cx="4787612" cy="4941646"/>
          </a:xfrm>
          <a:prstGeom prst="rect">
            <a:avLst/>
          </a:prstGeom>
          <a:ln/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5DC3DC-0BAA-4EF3-8966-DAAF378CB67F}"/>
              </a:ext>
            </a:extLst>
          </p:cNvPr>
          <p:cNvGraphicFramePr>
            <a:graphicFrameLocks noGrp="1"/>
          </p:cNvGraphicFramePr>
          <p:nvPr/>
        </p:nvGraphicFramePr>
        <p:xfrm>
          <a:off x="4835237" y="919456"/>
          <a:ext cx="7141153" cy="5564240"/>
        </p:xfrm>
        <a:graphic>
          <a:graphicData uri="http://schemas.openxmlformats.org/drawingml/2006/table">
            <a:tbl>
              <a:tblPr firstRow="1" firstCol="1" bandRow="1"/>
              <a:tblGrid>
                <a:gridCol w="412360">
                  <a:extLst>
                    <a:ext uri="{9D8B030D-6E8A-4147-A177-3AD203B41FA5}">
                      <a16:colId xmlns:a16="http://schemas.microsoft.com/office/drawing/2014/main" val="352574446"/>
                    </a:ext>
                  </a:extLst>
                </a:gridCol>
                <a:gridCol w="1832077">
                  <a:extLst>
                    <a:ext uri="{9D8B030D-6E8A-4147-A177-3AD203B41FA5}">
                      <a16:colId xmlns:a16="http://schemas.microsoft.com/office/drawing/2014/main" val="225560253"/>
                    </a:ext>
                  </a:extLst>
                </a:gridCol>
                <a:gridCol w="3816061">
                  <a:extLst>
                    <a:ext uri="{9D8B030D-6E8A-4147-A177-3AD203B41FA5}">
                      <a16:colId xmlns:a16="http://schemas.microsoft.com/office/drawing/2014/main" val="2200540780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4156308979"/>
                    </a:ext>
                  </a:extLst>
                </a:gridCol>
              </a:tblGrid>
              <a:tr h="323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Sub-Activity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104578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Political commitment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mobilizing whole-of-government action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540506"/>
                  </a:ext>
                </a:extLst>
              </a:tr>
              <a:tr h="662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integration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balancing economic, environmental, and social concerns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05503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Long-term planning horizons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reconciling short- and long-term priorities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78047"/>
                  </a:ext>
                </a:extLst>
              </a:tr>
              <a:tr h="662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effects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addressing potential negative impacts of domestic policies beyond borders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65087"/>
                  </a:ext>
                </a:extLst>
              </a:tr>
              <a:tr h="662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coordination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ensuring coordinated and mutually supporting efforts across sectors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992377"/>
                  </a:ext>
                </a:extLst>
              </a:tr>
              <a:tr h="662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Subnational and local involvement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involving subnational and local levels of government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539528"/>
                  </a:ext>
                </a:extLst>
              </a:tr>
              <a:tr h="32385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Stakeholder engagement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engaging key stakeholders beyond government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16590"/>
                  </a:ext>
                </a:extLst>
              </a:tr>
              <a:tr h="6627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and reporting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monitoring and reporting systems to inform coherent policy making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95840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9E2485C4-1B42-4E4C-A460-B3A85AAFBFB1}"/>
              </a:ext>
            </a:extLst>
          </p:cNvPr>
          <p:cNvSpPr txBox="1">
            <a:spLocks/>
          </p:cNvSpPr>
          <p:nvPr/>
        </p:nvSpPr>
        <p:spPr>
          <a:xfrm>
            <a:off x="0" y="895"/>
            <a:ext cx="12192000" cy="650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 Performance Assessment: </a:t>
            </a:r>
            <a:r>
              <a:rPr lang="en-US" sz="24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Status on the Implementation of the SDGs</a:t>
            </a:r>
            <a:endParaRPr lang="en-GB" sz="2400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4CBB3-202D-48D6-BEBE-C067FC86B917}"/>
              </a:ext>
            </a:extLst>
          </p:cNvPr>
          <p:cNvSpPr txBox="1"/>
          <p:nvPr/>
        </p:nvSpPr>
        <p:spPr>
          <a:xfrm>
            <a:off x="215610" y="5719714"/>
            <a:ext cx="4453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</a:t>
            </a:r>
            <a:r>
              <a:rPr lang="en-US" sz="1400" b="1" dirty="0"/>
              <a:t>‘Eight Building Blocks of Policy Coherence for Sustainable Development’</a:t>
            </a:r>
            <a:r>
              <a:rPr lang="en-US" sz="1400" dirty="0"/>
              <a:t> recommended by the </a:t>
            </a:r>
            <a:r>
              <a:rPr lang="en-US" sz="1400" b="1" dirty="0"/>
              <a:t>OECD</a:t>
            </a:r>
            <a:r>
              <a:rPr lang="en-US" sz="1400" dirty="0"/>
              <a:t> is used below as a methodology to assess the state of SDGs in Sri Lanka.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2DBCC7-9EAB-4344-A7D7-03D2DA226B70}"/>
              </a:ext>
            </a:extLst>
          </p:cNvPr>
          <p:cNvSpPr txBox="1"/>
          <p:nvPr/>
        </p:nvSpPr>
        <p:spPr>
          <a:xfrm>
            <a:off x="10071652" y="6573521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D25A67-78FB-49DD-9A3C-0D7CF6124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97737"/>
              </p:ext>
            </p:extLst>
          </p:nvPr>
        </p:nvGraphicFramePr>
        <p:xfrm>
          <a:off x="0" y="6590405"/>
          <a:ext cx="6057900" cy="266700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58501367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68829329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328979958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No-Action or very low initiative taken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 action or some initiative taken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Progressing or high level of success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26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86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16782-7471-42EE-B920-CFDFF4405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748" y="686560"/>
            <a:ext cx="5262252" cy="6171440"/>
          </a:xfrm>
        </p:spPr>
        <p:txBody>
          <a:bodyPr>
            <a:normAutofit/>
          </a:bodyPr>
          <a:lstStyle/>
          <a:p>
            <a:r>
              <a:rPr lang="en-US" sz="2400" dirty="0"/>
              <a:t>Needs methodology and skilled personnel – alternative reports must be able to provide deep and evidence based reviews</a:t>
            </a:r>
          </a:p>
          <a:p>
            <a:r>
              <a:rPr lang="en-US" sz="2400" dirty="0"/>
              <a:t>Lack of resources – hard to run platforms and independent monitoring, evaluation &amp; reporting</a:t>
            </a:r>
          </a:p>
          <a:p>
            <a:r>
              <a:rPr lang="en-US" sz="2400" dirty="0"/>
              <a:t>Convergence between national and global platforms - key to getting UN &amp; governments to act</a:t>
            </a:r>
          </a:p>
          <a:p>
            <a:r>
              <a:rPr lang="en-US" sz="2400" dirty="0"/>
              <a:t>Leaving out national platforms already reported - Focus on new reporting countries – how about the monitoring the commitments made before? </a:t>
            </a:r>
          </a:p>
          <a:p>
            <a:r>
              <a:rPr lang="en-US" sz="2400" dirty="0"/>
              <a:t>Lack of government interest – Low of stakeholder interest – no stage to act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A313D4-5B1C-49A2-A74C-EAD13CF68AFE}"/>
              </a:ext>
            </a:extLst>
          </p:cNvPr>
          <p:cNvSpPr txBox="1">
            <a:spLocks/>
          </p:cNvSpPr>
          <p:nvPr/>
        </p:nvSpPr>
        <p:spPr>
          <a:xfrm>
            <a:off x="0" y="41408"/>
            <a:ext cx="12192000" cy="65026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Follow-up: </a:t>
            </a:r>
            <a:r>
              <a:rPr lang="en-US" sz="3200" dirty="0">
                <a:solidFill>
                  <a:srgbClr val="C00000"/>
                </a:solidFill>
                <a:ea typeface="Segoe UI Black" panose="020B0A02040204020203" pitchFamily="34" charset="0"/>
                <a:cs typeface="Segoe UI Black" panose="020B0A02040204020203" pitchFamily="34" charset="0"/>
              </a:rPr>
              <a:t>Lack of Momentum and Coordination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B47F58-143D-452F-A0EA-EC14AD6476BB}"/>
              </a:ext>
            </a:extLst>
          </p:cNvPr>
          <p:cNvSpPr txBox="1"/>
          <p:nvPr/>
        </p:nvSpPr>
        <p:spPr>
          <a:xfrm>
            <a:off x="10071652" y="6574416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  <p:pic>
        <p:nvPicPr>
          <p:cNvPr id="8" name="Picture 2" descr="Image result for images of localising sdgs">
            <a:extLst>
              <a:ext uri="{FF2B5EF4-FFF2-40B4-BE49-F238E27FC236}">
                <a16:creationId xmlns:a16="http://schemas.microsoft.com/office/drawing/2014/main" id="{B3D46E34-644C-43C8-8681-57EB1551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6560"/>
            <a:ext cx="6929748" cy="409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78265-E8F0-444F-8A23-31D6D4EB1EF2}"/>
              </a:ext>
            </a:extLst>
          </p:cNvPr>
          <p:cNvSpPr txBox="1"/>
          <p:nvPr/>
        </p:nvSpPr>
        <p:spPr>
          <a:xfrm>
            <a:off x="5697" y="4784035"/>
            <a:ext cx="6924051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“Going beyond the simple adaptation of global goals to the local level, localization is about political will, co-creation with our communities and to find solutions at the local level for the global challenges and objectives.”</a:t>
            </a:r>
          </a:p>
        </p:txBody>
      </p:sp>
    </p:spTree>
    <p:extLst>
      <p:ext uri="{BB962C8B-B14F-4D97-AF65-F5344CB8AC3E}">
        <p14:creationId xmlns:p14="http://schemas.microsoft.com/office/powerpoint/2010/main" val="32541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6FCA9A-4A2D-4611-AAB2-855F058C8E67}"/>
              </a:ext>
            </a:extLst>
          </p:cNvPr>
          <p:cNvSpPr txBox="1">
            <a:spLocks/>
          </p:cNvSpPr>
          <p:nvPr/>
        </p:nvSpPr>
        <p:spPr>
          <a:xfrm>
            <a:off x="0" y="7628"/>
            <a:ext cx="12177529" cy="106151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Action: </a:t>
            </a:r>
            <a:r>
              <a:rPr lang="en-US" sz="3600" b="1" dirty="0">
                <a:solidFill>
                  <a:srgbClr val="C00000"/>
                </a:solidFill>
                <a:ea typeface="Segoe UI Black" panose="020B0A02040204020203" pitchFamily="34" charset="0"/>
              </a:rPr>
              <a:t>Strengthening the </a:t>
            </a:r>
            <a:r>
              <a:rPr lang="en-US" sz="3600" b="1" dirty="0" err="1">
                <a:solidFill>
                  <a:srgbClr val="C00000"/>
                </a:solidFill>
                <a:ea typeface="Segoe UI Black" panose="020B0A02040204020203" pitchFamily="34" charset="0"/>
              </a:rPr>
              <a:t>Mobilisation</a:t>
            </a:r>
            <a:r>
              <a:rPr lang="en-US" sz="3600" b="1" dirty="0">
                <a:solidFill>
                  <a:srgbClr val="C00000"/>
                </a:solidFill>
                <a:ea typeface="Segoe UI Black" panose="020B0A02040204020203" pitchFamily="34" charset="0"/>
              </a:rPr>
              <a:t> of Private and Sub-National Domestic Investments in Sri Lanka for the 2030 Agenda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EAECA25-AB49-4B75-8437-29C6D8071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997281"/>
              </p:ext>
            </p:extLst>
          </p:nvPr>
        </p:nvGraphicFramePr>
        <p:xfrm>
          <a:off x="281355" y="2130664"/>
          <a:ext cx="11633980" cy="445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FC9251C-E8E1-426A-B97B-D157BAB0B2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1" t="61034" r="6423" b="23488"/>
          <a:stretch/>
        </p:blipFill>
        <p:spPr>
          <a:xfrm>
            <a:off x="281355" y="978918"/>
            <a:ext cx="8001254" cy="1034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C44468-2EBF-416C-9C61-FB8FC389425C}"/>
              </a:ext>
            </a:extLst>
          </p:cNvPr>
          <p:cNvSpPr txBox="1"/>
          <p:nvPr/>
        </p:nvSpPr>
        <p:spPr>
          <a:xfrm>
            <a:off x="8640418" y="1145779"/>
            <a:ext cx="3270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Funded by the GIZ 2030 Transformation Fund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4302ED-8DD9-469F-A0D7-5FC94E99B4EE}"/>
              </a:ext>
            </a:extLst>
          </p:cNvPr>
          <p:cNvSpPr txBox="1"/>
          <p:nvPr/>
        </p:nvSpPr>
        <p:spPr>
          <a:xfrm>
            <a:off x="10071652" y="6574416"/>
            <a:ext cx="2120348" cy="28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Uchita de Zoysa </a:t>
            </a:r>
            <a:r>
              <a:rPr lang="en-US" sz="1100" dirty="0"/>
              <a:t>– GLOSS – CED</a:t>
            </a:r>
          </a:p>
        </p:txBody>
      </p:sp>
    </p:spTree>
    <p:extLst>
      <p:ext uri="{BB962C8B-B14F-4D97-AF65-F5344CB8AC3E}">
        <p14:creationId xmlns:p14="http://schemas.microsoft.com/office/powerpoint/2010/main" val="200305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3C2070-68D5-468B-860D-7111D6DD1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" y="715595"/>
            <a:ext cx="7998136" cy="61821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0277F-A40C-4199-A1ED-1457C2DF9F30}"/>
              </a:ext>
            </a:extLst>
          </p:cNvPr>
          <p:cNvSpPr txBox="1"/>
          <p:nvPr/>
        </p:nvSpPr>
        <p:spPr>
          <a:xfrm>
            <a:off x="7455588" y="5850582"/>
            <a:ext cx="473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</a:rPr>
              <a:t>Chairman, Global Sustainability Solutions (GLOSS) - Principal, SDG Transformation Lab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</a:rPr>
              <a:t>Executive Director, Centre for Environment and Development (CED)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</a:rPr>
              <a:t>Web: www.glossolutions.org - Email: uchita@sltnet.lk </a:t>
            </a:r>
          </a:p>
          <a:p>
            <a:pPr algn="ctr"/>
            <a:r>
              <a:rPr lang="en-US" sz="1000" dirty="0">
                <a:solidFill>
                  <a:srgbClr val="C00000"/>
                </a:solidFill>
                <a:latin typeface="+mj-lt"/>
              </a:rPr>
              <a:t>Mobile:+94777372206 - Fax: +94 112768459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92BEB-518D-4A43-AC27-710FD1B4A501}"/>
              </a:ext>
            </a:extLst>
          </p:cNvPr>
          <p:cNvSpPr txBox="1"/>
          <p:nvPr/>
        </p:nvSpPr>
        <p:spPr>
          <a:xfrm>
            <a:off x="7455588" y="6452390"/>
            <a:ext cx="4663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Uchita de Zoysa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4AA653-E64F-48A3-B29A-FED45785A57E}"/>
              </a:ext>
            </a:extLst>
          </p:cNvPr>
          <p:cNvSpPr txBox="1">
            <a:spLocks/>
          </p:cNvSpPr>
          <p:nvPr/>
        </p:nvSpPr>
        <p:spPr>
          <a:xfrm>
            <a:off x="0" y="7628"/>
            <a:ext cx="12192001" cy="6789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FRAMEWORK: </a:t>
            </a:r>
            <a:r>
              <a:rPr lang="en-US" sz="3200" dirty="0">
                <a:solidFill>
                  <a:srgbClr val="C00000"/>
                </a:solidFill>
              </a:rPr>
              <a:t>Fostering Transformation Towards Sustainable Development</a:t>
            </a:r>
            <a:endParaRPr lang="en-US" sz="32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17F84-D130-4BC1-8EAF-F3D9047DC0BE}"/>
              </a:ext>
            </a:extLst>
          </p:cNvPr>
          <p:cNvSpPr txBox="1"/>
          <p:nvPr/>
        </p:nvSpPr>
        <p:spPr>
          <a:xfrm>
            <a:off x="8070575" y="805250"/>
            <a:ext cx="41214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Knowledge</a:t>
            </a:r>
            <a:r>
              <a:rPr lang="en-US" sz="2200" dirty="0"/>
              <a:t> where action-research will fuel publications, trainings and skills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Innovation</a:t>
            </a:r>
            <a:r>
              <a:rPr lang="en-US" sz="2200" dirty="0"/>
              <a:t> where new ideas will be tested and systems designed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Co-creation</a:t>
            </a:r>
            <a:r>
              <a:rPr lang="en-US" sz="2200" dirty="0"/>
              <a:t> where partnerships for change are forged and horizontal knowledge shared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Demonstration</a:t>
            </a:r>
            <a:r>
              <a:rPr lang="en-US" sz="2200" dirty="0"/>
              <a:t> where success will be championed and expertise diffused for growth and scale.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6337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1054</Words>
  <Application>Microsoft Macintosh PowerPoint</Application>
  <PresentationFormat>Widescreen</PresentationFormat>
  <Paragraphs>175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UCHITA DE ZOYSA</dc:creator>
  <cp:lastModifiedBy>Jyotsna Mohan</cp:lastModifiedBy>
  <cp:revision>234</cp:revision>
  <dcterms:created xsi:type="dcterms:W3CDTF">2018-02-27T03:43:01Z</dcterms:created>
  <dcterms:modified xsi:type="dcterms:W3CDTF">2020-01-21T07:25:54Z</dcterms:modified>
</cp:coreProperties>
</file>